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2" r:id="rId17"/>
    <p:sldId id="263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양진체 " panose="02020503000000000000" pitchFamily="18" charset="-127"/>
      <p:regular r:id="rId23"/>
    </p:embeddedFont>
    <p:embeddedFont>
      <p:font typeface="휴먼둥근헤드라인" panose="02030504000101010101" pitchFamily="18" charset="-127"/>
      <p:regular r:id="rId24"/>
    </p:embeddedFont>
    <p:embeddedFont>
      <p:font typeface="휴먼모음T" panose="02030504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319DB-BC6E-4159-8370-F7CE355A112A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B036B-C003-4965-8C76-996D9087E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6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 userDrawn="1"/>
        </p:nvSpPr>
        <p:spPr>
          <a:xfrm>
            <a:off x="120073" y="129309"/>
            <a:ext cx="11933382" cy="665018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89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6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7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39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10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79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33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97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74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5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0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5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08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2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6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0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9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1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4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6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007BF-9A96-4E4C-BDF9-75F5DCA513DF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1D50-51C0-48E8-A14C-0862C920D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7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3BEFC-C0A7-41A7-B283-1F0933A9F873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7BDAC-47BA-418D-87DD-11133687AA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71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91827" y="1368660"/>
            <a:ext cx="5116945" cy="955962"/>
            <a:chOff x="3371273" y="1417783"/>
            <a:chExt cx="5116945" cy="955962"/>
          </a:xfrm>
        </p:grpSpPr>
        <p:cxnSp>
          <p:nvCxnSpPr>
            <p:cNvPr id="6" name="직선 연결선 5"/>
            <p:cNvCxnSpPr/>
            <p:nvPr userDrawn="1"/>
          </p:nvCxnSpPr>
          <p:spPr>
            <a:xfrm>
              <a:off x="3371273" y="2364510"/>
              <a:ext cx="5116945" cy="92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 userDrawn="1"/>
          </p:nvCxnSpPr>
          <p:spPr>
            <a:xfrm>
              <a:off x="3371273" y="1417783"/>
              <a:ext cx="5116945" cy="92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 userDrawn="1"/>
          </p:nvSpPr>
          <p:spPr>
            <a:xfrm>
              <a:off x="3371273" y="1717964"/>
              <a:ext cx="5116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양진체 " panose="02020503000000000000" pitchFamily="18" charset="-127"/>
                  <a:ea typeface="양진체 " panose="02020503000000000000" pitchFamily="18" charset="-127"/>
                </a:rPr>
                <a:t>            </a:t>
              </a:r>
              <a:r>
                <a:rPr lang="ko-KR" altLang="en-US" sz="2800" dirty="0">
                  <a:latin typeface="양진체 " panose="02020503000000000000" pitchFamily="18" charset="-127"/>
                  <a:ea typeface="양진체 " panose="02020503000000000000" pitchFamily="18" charset="-127"/>
                </a:rPr>
                <a:t>창의공학설계 중간 발표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91826" y="2601836"/>
            <a:ext cx="5116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양진체 " panose="02020503000000000000" pitchFamily="18" charset="-127"/>
                <a:ea typeface="양진체 " panose="02020503000000000000" pitchFamily="18" charset="-127"/>
              </a:rPr>
              <a:t>방                       범</a:t>
            </a:r>
            <a:endParaRPr lang="en-US" altLang="ko-KR" sz="48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48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4800" dirty="0">
                <a:latin typeface="양진체 " panose="02020503000000000000" pitchFamily="18" charset="-127"/>
                <a:ea typeface="양진체 " panose="02020503000000000000" pitchFamily="18" charset="-127"/>
              </a:rPr>
              <a:t>시          스          템</a:t>
            </a:r>
          </a:p>
        </p:txBody>
      </p:sp>
      <p:pic>
        <p:nvPicPr>
          <p:cNvPr id="1026" name="Picture 2" descr="보안 카메라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8" y="2518709"/>
            <a:ext cx="1180455" cy="11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D3B7-1658-42FA-8AA4-1B802A6E22CA}"/>
              </a:ext>
            </a:extLst>
          </p:cNvPr>
          <p:cNvSpPr txBox="1"/>
          <p:nvPr/>
        </p:nvSpPr>
        <p:spPr>
          <a:xfrm>
            <a:off x="7973052" y="2832756"/>
            <a:ext cx="38592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Raspberry</a:t>
            </a:r>
            <a:r>
              <a:rPr lang="ko-KR" altLang="en-US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Pi</a:t>
            </a:r>
            <a:r>
              <a:rPr lang="ko-KR" altLang="en-US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3B+</a:t>
            </a:r>
          </a:p>
          <a:p>
            <a:endParaRPr lang="en-US" altLang="ko-KR" dirty="0"/>
          </a:p>
          <a:p>
            <a:r>
              <a:rPr lang="ko-KR" altLang="en-US" dirty="0"/>
              <a:t>전달 받은 정보의 여부에 따라 짜여진 코드에 따라 알람을 전달한다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4AC4D2-B0CC-4340-9536-6446502C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62" y="2370698"/>
            <a:ext cx="2980168" cy="298016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F44E60-6FCB-4C9B-90C2-FD6DAE0B705D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6D41BD-1D49-4A56-B0BF-695432875A1F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3C8CE2-9F0A-4ED0-8166-FE612A691205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1A682E-D531-427C-A574-FDB5F6162A86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1FBB6-74BD-43C2-A28A-56C39AD364A8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493556-C7BD-46B8-8327-92C3C6792308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FD8522-AB82-4012-8601-45329343722D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E17659-3FE0-4413-B8C7-D9F69CB197A1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910BEE-02C4-40F5-BECA-42344EBF0556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3E9CE72-7B2C-40DC-80F8-F756F7478F7A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" descr="세부 무료 아이콘">
              <a:extLst>
                <a:ext uri="{FF2B5EF4-FFF2-40B4-BE49-F238E27FC236}">
                  <a16:creationId xmlns:a16="http://schemas.microsoft.com/office/drawing/2014/main" id="{52D9AA2A-4589-4778-A18F-30B63AE63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9448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82042E-DB2C-475E-96A8-EE1A07D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72" y="1493976"/>
            <a:ext cx="4987924" cy="3546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EA12F-63D0-4070-8B6E-18D52D993DA9}"/>
              </a:ext>
            </a:extLst>
          </p:cNvPr>
          <p:cNvGrpSpPr/>
          <p:nvPr/>
        </p:nvGrpSpPr>
        <p:grpSpPr>
          <a:xfrm>
            <a:off x="6521286" y="3785616"/>
            <a:ext cx="3045268" cy="594360"/>
            <a:chOff x="7080239" y="4202156"/>
            <a:chExt cx="6094981" cy="59436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D7CC94-E4C1-4BC4-99AB-A31EE6B6A624}"/>
                </a:ext>
              </a:extLst>
            </p:cNvPr>
            <p:cNvSpPr/>
            <p:nvPr/>
          </p:nvSpPr>
          <p:spPr>
            <a:xfrm>
              <a:off x="7080239" y="4202156"/>
              <a:ext cx="1499616" cy="5943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B50CEF-45C9-40A5-9248-A7FC1E802111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rot="16200000" flipH="1">
              <a:off x="10637515" y="2011923"/>
              <a:ext cx="260430" cy="4814980"/>
            </a:xfrm>
            <a:prstGeom prst="bentConnector4">
              <a:avLst>
                <a:gd name="adj1" fmla="val -87778"/>
                <a:gd name="adj2" fmla="val 5228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utoShape 4">
            <a:extLst>
              <a:ext uri="{FF2B5EF4-FFF2-40B4-BE49-F238E27FC236}">
                <a16:creationId xmlns:a16="http://schemas.microsoft.com/office/drawing/2014/main" id="{4B274FCE-1282-4DBF-B904-F18DDB3CC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2776" y="1255776"/>
            <a:ext cx="2325624" cy="2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32369A-EC11-480B-85D2-A6AAA61A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996" y="3429000"/>
            <a:ext cx="1763268" cy="176326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32B9F3-4B55-446A-82F2-BEE39A678CC0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87B8B97-9D1B-4E25-9DE5-E771FA3C8341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A5609B-2521-4FA0-90D9-1709758314BA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05F71A-4A61-4BE3-9E14-80FE4BA8DEE6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3F4A3E-0C85-4219-A428-58875E8FF332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C7DA52-E5A9-4569-B482-609CFF58CA3E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CF644E-3FF2-4661-94E0-AFA4593D067D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FF4F103-1DB8-45C7-A956-C66D51BD07E0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75640C6-4993-4A01-A05D-259505B8E429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6656045-171C-4099-A67A-550CAE8CC14F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2" descr="세부 무료 아이콘">
              <a:extLst>
                <a:ext uri="{FF2B5EF4-FFF2-40B4-BE49-F238E27FC236}">
                  <a16:creationId xmlns:a16="http://schemas.microsoft.com/office/drawing/2014/main" id="{144BCC78-7006-41E3-8F83-EEBD02A25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06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D3B7-1658-42FA-8AA4-1B802A6E22CA}"/>
              </a:ext>
            </a:extLst>
          </p:cNvPr>
          <p:cNvSpPr txBox="1"/>
          <p:nvPr/>
        </p:nvSpPr>
        <p:spPr>
          <a:xfrm>
            <a:off x="7973052" y="2955866"/>
            <a:ext cx="38592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CDS </a:t>
            </a:r>
            <a:r>
              <a:rPr lang="ko-KR" altLang="en-US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센서</a:t>
            </a:r>
            <a:endParaRPr lang="en-US" altLang="ko-KR" sz="28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+mn-ea"/>
              </a:rPr>
              <a:t>빛 밝기를 인식한다</a:t>
            </a:r>
            <a:r>
              <a:rPr lang="en-US" altLang="ko-KR" dirty="0">
                <a:ea typeface="휴먼둥근헤드라인" panose="0203050400010101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9BDAD3-0823-4DB6-B68F-CCA31A40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68" y="2540768"/>
            <a:ext cx="2738412" cy="273841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3A3493-B0A0-4137-9AD5-BD98DB0DACB2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FED9CE-BE15-401F-91D2-A733F13F70D3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FC9485-D059-410C-B5E3-9D67821C467C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95800F-98B6-45EE-B08F-E754A2CE6744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2304D-CF5D-41A9-98D0-46ADFEDA96F4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34649F-58DA-4BC7-8D16-C7DCD0D1FD8C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8A417D-18E3-4431-BD83-F0092E3AB29F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4B23BA8-DEBB-404E-97B7-862A822CC83C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2970EA-6B80-4F86-BB0A-986BF06310FC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66AFD38-67F0-4A87-8587-6E03D42D05B7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" descr="세부 무료 아이콘">
              <a:extLst>
                <a:ext uri="{FF2B5EF4-FFF2-40B4-BE49-F238E27FC236}">
                  <a16:creationId xmlns:a16="http://schemas.microsoft.com/office/drawing/2014/main" id="{0BF7F9AF-F11A-46E1-9E36-E51D48A0A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92827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82042E-DB2C-475E-96A8-EE1A07D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72" y="1493976"/>
            <a:ext cx="4987924" cy="3546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EA12F-63D0-4070-8B6E-18D52D993DA9}"/>
              </a:ext>
            </a:extLst>
          </p:cNvPr>
          <p:cNvGrpSpPr/>
          <p:nvPr/>
        </p:nvGrpSpPr>
        <p:grpSpPr>
          <a:xfrm>
            <a:off x="6096002" y="2009767"/>
            <a:ext cx="3898389" cy="594360"/>
            <a:chOff x="7080241" y="4202156"/>
            <a:chExt cx="6094977" cy="59436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D7CC94-E4C1-4BC4-99AB-A31EE6B6A624}"/>
                </a:ext>
              </a:extLst>
            </p:cNvPr>
            <p:cNvSpPr/>
            <p:nvPr/>
          </p:nvSpPr>
          <p:spPr>
            <a:xfrm>
              <a:off x="7080241" y="4202156"/>
              <a:ext cx="937047" cy="5943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B50CEF-45C9-40A5-9248-A7FC1E802111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rot="16200000" flipH="1">
              <a:off x="10397423" y="1771834"/>
              <a:ext cx="260431" cy="5295159"/>
            </a:xfrm>
            <a:prstGeom prst="bentConnector4">
              <a:avLst>
                <a:gd name="adj1" fmla="val -87778"/>
                <a:gd name="adj2" fmla="val 5129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utoShape 4">
            <a:extLst>
              <a:ext uri="{FF2B5EF4-FFF2-40B4-BE49-F238E27FC236}">
                <a16:creationId xmlns:a16="http://schemas.microsoft.com/office/drawing/2014/main" id="{4B274FCE-1282-4DBF-B904-F18DDB3CC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2776" y="1255776"/>
            <a:ext cx="2325624" cy="2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99BEA3-939E-4A4E-9EE2-41AA2ECC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064" y="1684299"/>
            <a:ext cx="1345883" cy="134588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D407C6B-3F01-40CC-BC43-88E6288A6551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FC677C7-5D3F-46AD-BDD4-88546D952F5C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DD5759-0685-4BAE-B61F-48078EAB5A35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1CC962-A4B2-4FEE-973A-1C3A2D564FD7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13640A-902C-41AE-BF75-25D2131C72B4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BE4F07-98D0-4B8D-9917-7F34C2C14161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7B6296-778F-45DA-A539-59C2E8148F6A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1B640A2-4F76-44C0-A184-45B7C03305D2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5032CC-F1B1-4BE1-BBEF-477241C1E0D7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F2DEACA-B094-4A6E-A287-B1A46B25E7E2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2" descr="세부 무료 아이콘">
              <a:extLst>
                <a:ext uri="{FF2B5EF4-FFF2-40B4-BE49-F238E27FC236}">
                  <a16:creationId xmlns:a16="http://schemas.microsoft.com/office/drawing/2014/main" id="{390F75FA-07E1-4278-AC58-7691CD963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9342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D3B7-1658-42FA-8AA4-1B802A6E22CA}"/>
              </a:ext>
            </a:extLst>
          </p:cNvPr>
          <p:cNvSpPr txBox="1"/>
          <p:nvPr/>
        </p:nvSpPr>
        <p:spPr>
          <a:xfrm>
            <a:off x="7973052" y="2955866"/>
            <a:ext cx="38592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양진체 " panose="02020503000000000000" pitchFamily="18" charset="-127"/>
                <a:ea typeface="양진체 " panose="02020503000000000000" pitchFamily="18" charset="-127"/>
              </a:rPr>
              <a:t>Home assistant</a:t>
            </a:r>
          </a:p>
          <a:p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+mn-ea"/>
              </a:rPr>
              <a:t>알림을 보내줄 </a:t>
            </a:r>
            <a:r>
              <a:rPr lang="en-US" altLang="ko-KR" dirty="0">
                <a:latin typeface="+mn-ea"/>
              </a:rPr>
              <a:t>APP.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CD99D8-FEAA-4363-9FB7-1282C2067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77" y="2357437"/>
            <a:ext cx="2785693" cy="278569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24D3D6-ED38-4B5B-B81A-DDE86BB834CA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8EDCC4-4331-4404-9C0D-4ED9581498C5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731A74-5696-4D7B-AE95-213C5C7756A8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9E4A2B-89ED-43C8-A53D-A2F5E611D5C5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8B29B0-69C1-448C-A220-379707065698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62775E-84AA-4BA7-8454-708C88BE4424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5DB9CC-3375-4190-9868-4A85BC48C679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32944DD-1F1E-493E-83E0-EDFDD4EEAEE5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6001D9-EA06-4FB8-9686-E5A3FFB0C952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3D2273F-0BA3-4FAA-A1E6-7CE483A52913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" descr="세부 무료 아이콘">
              <a:extLst>
                <a:ext uri="{FF2B5EF4-FFF2-40B4-BE49-F238E27FC236}">
                  <a16:creationId xmlns:a16="http://schemas.microsoft.com/office/drawing/2014/main" id="{10B7349B-A05A-4264-A568-3AF3EB9BF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96844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98926" y="1115852"/>
            <a:ext cx="3580028" cy="4860076"/>
            <a:chOff x="308481" y="700216"/>
            <a:chExt cx="3580028" cy="4860076"/>
          </a:xfrm>
        </p:grpSpPr>
        <p:sp>
          <p:nvSpPr>
            <p:cNvPr id="3" name="TextBox 2"/>
            <p:cNvSpPr txBox="1"/>
            <p:nvPr/>
          </p:nvSpPr>
          <p:spPr>
            <a:xfrm>
              <a:off x="308481" y="700216"/>
              <a:ext cx="3349120" cy="123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440" dirty="0">
                  <a:latin typeface="양진체 " panose="02020503000000000000" pitchFamily="18" charset="-127"/>
                  <a:ea typeface="양진체 " panose="02020503000000000000" pitchFamily="18" charset="-127"/>
                </a:rPr>
                <a:t>목표</a:t>
              </a:r>
              <a:endParaRPr lang="en-US" altLang="ko-KR" sz="7440" dirty="0"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3879273" y="905165"/>
              <a:ext cx="9236" cy="465512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solidFill>
                <a:schemeClr val="tx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026" name="Picture 2" descr="목표 무료 아이콘">
            <a:extLst>
              <a:ext uri="{FF2B5EF4-FFF2-40B4-BE49-F238E27FC236}">
                <a16:creationId xmlns:a16="http://schemas.microsoft.com/office/drawing/2014/main" id="{5F006016-90CB-4451-83EA-FF2F0F38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356" y="1128376"/>
            <a:ext cx="947232" cy="947232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stA="2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D8E033-4E36-4531-98EA-F10D82FA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54" y="1734483"/>
            <a:ext cx="2001865" cy="200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017B63-9F92-4868-8FB1-F1C1C806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95" y="1734482"/>
            <a:ext cx="2001865" cy="200186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6CD41E-4BEB-44C3-ADC7-26F24FB279A2}"/>
              </a:ext>
            </a:extLst>
          </p:cNvPr>
          <p:cNvGrpSpPr/>
          <p:nvPr/>
        </p:nvGrpSpPr>
        <p:grpSpPr>
          <a:xfrm>
            <a:off x="7063860" y="2252423"/>
            <a:ext cx="2502694" cy="1636086"/>
            <a:chOff x="7063860" y="2252423"/>
            <a:chExt cx="2502694" cy="163608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41B246D-56E1-4066-A154-0315392BAFC7}"/>
                </a:ext>
              </a:extLst>
            </p:cNvPr>
            <p:cNvSpPr/>
            <p:nvPr/>
          </p:nvSpPr>
          <p:spPr>
            <a:xfrm>
              <a:off x="7063860" y="2585552"/>
              <a:ext cx="2502694" cy="724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0891951E-7D6D-43E9-83F3-D642D1FAC3B8}"/>
                </a:ext>
              </a:extLst>
            </p:cNvPr>
            <p:cNvSpPr/>
            <p:nvPr/>
          </p:nvSpPr>
          <p:spPr>
            <a:xfrm>
              <a:off x="8214260" y="2585552"/>
              <a:ext cx="205650" cy="130295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F730A7-6661-4678-AA63-F0A54F7FEEB1}"/>
                </a:ext>
              </a:extLst>
            </p:cNvPr>
            <p:cNvSpPr txBox="1"/>
            <p:nvPr/>
          </p:nvSpPr>
          <p:spPr>
            <a:xfrm>
              <a:off x="8013990" y="2252423"/>
              <a:ext cx="60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양진체 " panose="02020503000000000000" pitchFamily="18" charset="-127"/>
                  <a:ea typeface="양진체 " panose="02020503000000000000" pitchFamily="18" charset="-127"/>
                </a:rPr>
                <a:t>활용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CBC33A-3AC1-4EFE-917B-0FB2BCD16250}"/>
              </a:ext>
            </a:extLst>
          </p:cNvPr>
          <p:cNvSpPr txBox="1"/>
          <p:nvPr/>
        </p:nvSpPr>
        <p:spPr>
          <a:xfrm>
            <a:off x="10004377" y="3781304"/>
            <a:ext cx="1121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양진체 " panose="02020503000000000000" pitchFamily="18" charset="-127"/>
                <a:ea typeface="양진체 " panose="02020503000000000000" pitchFamily="18" charset="-127"/>
              </a:rPr>
              <a:t>&lt;ESP 8226&gt;</a:t>
            </a:r>
            <a:endParaRPr lang="ko-KR" altLang="en-US" sz="12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5BB2E-BC3B-4ED7-BA32-FF6D86228C03}"/>
              </a:ext>
            </a:extLst>
          </p:cNvPr>
          <p:cNvSpPr txBox="1"/>
          <p:nvPr/>
        </p:nvSpPr>
        <p:spPr>
          <a:xfrm>
            <a:off x="5240746" y="3762213"/>
            <a:ext cx="171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양진체 " panose="02020503000000000000" pitchFamily="18" charset="-127"/>
                <a:ea typeface="양진체 " panose="02020503000000000000" pitchFamily="18" charset="-127"/>
              </a:rPr>
              <a:t>&lt;Raspberry Pi 3B+&gt;</a:t>
            </a:r>
            <a:endParaRPr lang="ko-KR" altLang="en-US" sz="12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2AF6F-E20F-4262-A429-7D1164FCEB51}"/>
              </a:ext>
            </a:extLst>
          </p:cNvPr>
          <p:cNvSpPr txBox="1"/>
          <p:nvPr/>
        </p:nvSpPr>
        <p:spPr>
          <a:xfrm>
            <a:off x="6785200" y="4090875"/>
            <a:ext cx="306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설정 된 시간과 공간에 침입 감지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DBFD21-BDC0-4DA7-8A55-7F81F2A86359}"/>
              </a:ext>
            </a:extLst>
          </p:cNvPr>
          <p:cNvGrpSpPr/>
          <p:nvPr/>
        </p:nvGrpSpPr>
        <p:grpSpPr>
          <a:xfrm>
            <a:off x="7445225" y="4480062"/>
            <a:ext cx="1739964" cy="841363"/>
            <a:chOff x="7445225" y="4480062"/>
            <a:chExt cx="1739964" cy="8413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02A64E-FB8A-4FA3-BC82-D7FCB46D563B}"/>
                </a:ext>
              </a:extLst>
            </p:cNvPr>
            <p:cNvSpPr txBox="1"/>
            <p:nvPr/>
          </p:nvSpPr>
          <p:spPr>
            <a:xfrm>
              <a:off x="7445225" y="4952093"/>
              <a:ext cx="173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양진체 " panose="02020503000000000000" pitchFamily="18" charset="-127"/>
                  <a:ea typeface="양진체 " panose="02020503000000000000" pitchFamily="18" charset="-127"/>
                </a:rPr>
                <a:t>알람 시스템 작동</a:t>
              </a: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7106472E-A93A-46F7-B851-C9AEE2F516AE}"/>
                </a:ext>
              </a:extLst>
            </p:cNvPr>
            <p:cNvSpPr/>
            <p:nvPr/>
          </p:nvSpPr>
          <p:spPr>
            <a:xfrm>
              <a:off x="8214260" y="4480062"/>
              <a:ext cx="205650" cy="382424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448BA4-7C97-4024-A61D-A436E4806462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2070CD-8B93-4459-939E-D4125981BFB9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C459DD-743A-4F65-8D1D-870783E16728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5BCF3F-07F1-4F1C-BECB-C49391F75D55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D5F5274-A134-4D72-9E9B-0E136D0184D8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16F841-3270-42E9-8EC7-40B9C40A9A06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9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17529" y="2701636"/>
            <a:ext cx="609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  <a:r>
              <a:rPr lang="en-US" altLang="ko-KR" sz="8000" dirty="0">
                <a:latin typeface="양진체 " panose="02020503000000000000" pitchFamily="18" charset="-127"/>
                <a:ea typeface="양진체 " panose="02020503000000000000" pitchFamily="18" charset="-127"/>
              </a:rPr>
              <a:t>.</a:t>
            </a:r>
            <a:endParaRPr lang="ko-KR" altLang="en-US" sz="80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9EFA89-DA93-4D66-9196-7CC93FAB547F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9FD9CA-D36A-4323-B049-7B5813A10206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A51358-079B-4E31-A411-8C76F744C733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649C6A-7225-41AC-BF5F-CFCA8B8B2745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27FA3-0AF9-44FE-913E-F746EF0D1FBC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CD997C-628C-4314-A2B1-32991F2DF56C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26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 flipV="1">
            <a:off x="622516" y="3137409"/>
            <a:ext cx="10932174" cy="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622516" y="1254399"/>
            <a:ext cx="11372742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440" dirty="0">
                <a:latin typeface="양진체 " panose="02020503000000000000" pitchFamily="18" charset="-127"/>
                <a:ea typeface="양진체 " panose="02020503000000000000" pitchFamily="18" charset="-127"/>
              </a:rPr>
              <a:t>발표 내용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13" name="직사각형 12"/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50014" y="4156355"/>
            <a:ext cx="10723444" cy="674098"/>
            <a:chOff x="539848" y="3592937"/>
            <a:chExt cx="10723444" cy="674098"/>
          </a:xfrm>
        </p:grpSpPr>
        <p:grpSp>
          <p:nvGrpSpPr>
            <p:cNvPr id="27" name="그룹 26"/>
            <p:cNvGrpSpPr/>
            <p:nvPr/>
          </p:nvGrpSpPr>
          <p:grpSpPr>
            <a:xfrm>
              <a:off x="539848" y="3606821"/>
              <a:ext cx="2656393" cy="646331"/>
              <a:chOff x="622516" y="3592946"/>
              <a:chExt cx="2656393" cy="64633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22516" y="3592946"/>
                <a:ext cx="84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</a:rPr>
                  <a:t>01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69962" y="3699163"/>
                <a:ext cx="18089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동기 및 배경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245177" y="3592938"/>
              <a:ext cx="2656393" cy="646331"/>
              <a:chOff x="622516" y="3592946"/>
              <a:chExt cx="2656393" cy="646331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22516" y="3592946"/>
                <a:ext cx="84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</a:rPr>
                  <a:t>02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69962" y="3699163"/>
                <a:ext cx="18089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전체 구성도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8655834" y="3620704"/>
              <a:ext cx="2607458" cy="646331"/>
              <a:chOff x="622515" y="3592946"/>
              <a:chExt cx="2607458" cy="646331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22515" y="3592946"/>
                <a:ext cx="9005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</a:rPr>
                  <a:t>04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421026" y="3669539"/>
                <a:ext cx="180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목표</a:t>
                </a: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5950506" y="3592937"/>
              <a:ext cx="2656393" cy="646331"/>
              <a:chOff x="622516" y="3592946"/>
              <a:chExt cx="2656393" cy="64633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22516" y="3592946"/>
                <a:ext cx="847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</a:rPr>
                  <a:t>03</a:t>
                </a:r>
                <a:endParaRPr lang="ko-KR" alt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69962" y="3699163"/>
                <a:ext cx="1808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 설명</a:t>
                </a:r>
              </a:p>
            </p:txBody>
          </p:sp>
        </p:grpSp>
      </p:grpSp>
      <p:pic>
        <p:nvPicPr>
          <p:cNvPr id="2050" name="Picture 2" descr="발표 무료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58" y="1266923"/>
            <a:ext cx="876930" cy="8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399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D8ACA4-0FCE-433D-962A-F26452AE51B4}"/>
              </a:ext>
            </a:extLst>
          </p:cNvPr>
          <p:cNvGrpSpPr/>
          <p:nvPr/>
        </p:nvGrpSpPr>
        <p:grpSpPr>
          <a:xfrm>
            <a:off x="4660037" y="1511666"/>
            <a:ext cx="7246017" cy="4236745"/>
            <a:chOff x="4660037" y="1511666"/>
            <a:chExt cx="7246017" cy="42367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D9A0A97-E176-4EE2-AC91-3AD180494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4395" y="3739443"/>
              <a:ext cx="2843036" cy="20089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A9C8B9-FBB4-4889-80CB-E92E9CBC2F8B}"/>
                </a:ext>
              </a:extLst>
            </p:cNvPr>
            <p:cNvSpPr txBox="1"/>
            <p:nvPr/>
          </p:nvSpPr>
          <p:spPr>
            <a:xfrm>
              <a:off x="9129200" y="2294636"/>
              <a:ext cx="277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보안기술 발달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64489F-9595-495A-BBA6-FF880325B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0037" y="1511666"/>
              <a:ext cx="3394855" cy="2036913"/>
            </a:xfrm>
            <a:prstGeom prst="rect">
              <a:avLst/>
            </a:prstGeom>
          </p:spPr>
        </p:pic>
        <p:sp>
          <p:nvSpPr>
            <p:cNvPr id="20" name="화살표: 위쪽 19">
              <a:extLst>
                <a:ext uri="{FF2B5EF4-FFF2-40B4-BE49-F238E27FC236}">
                  <a16:creationId xmlns:a16="http://schemas.microsoft.com/office/drawing/2014/main" id="{D565F18A-A0A9-413D-8B0D-289B5D6DCF9E}"/>
                </a:ext>
              </a:extLst>
            </p:cNvPr>
            <p:cNvSpPr/>
            <p:nvPr/>
          </p:nvSpPr>
          <p:spPr>
            <a:xfrm rot="5400000">
              <a:off x="8376048" y="2269726"/>
              <a:ext cx="478381" cy="634594"/>
            </a:xfrm>
            <a:prstGeom prst="upArrow">
              <a:avLst>
                <a:gd name="adj1" fmla="val 27969"/>
                <a:gd name="adj2" fmla="val 4055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위쪽 22">
              <a:extLst>
                <a:ext uri="{FF2B5EF4-FFF2-40B4-BE49-F238E27FC236}">
                  <a16:creationId xmlns:a16="http://schemas.microsoft.com/office/drawing/2014/main" id="{7DC3F7AA-6FAD-40A6-B9E3-EC1691563F02}"/>
                </a:ext>
              </a:extLst>
            </p:cNvPr>
            <p:cNvSpPr/>
            <p:nvPr/>
          </p:nvSpPr>
          <p:spPr>
            <a:xfrm rot="16200000">
              <a:off x="8376048" y="4426630"/>
              <a:ext cx="478381" cy="634594"/>
            </a:xfrm>
            <a:prstGeom prst="upArrow">
              <a:avLst>
                <a:gd name="adj1" fmla="val 27969"/>
                <a:gd name="adj2" fmla="val 4055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D9EA1A-D51E-4903-B1AA-2F0ED746100F}"/>
                </a:ext>
              </a:extLst>
            </p:cNvPr>
            <p:cNvSpPr txBox="1"/>
            <p:nvPr/>
          </p:nvSpPr>
          <p:spPr>
            <a:xfrm>
              <a:off x="9129200" y="4451539"/>
              <a:ext cx="277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절도 범죄 </a:t>
              </a:r>
            </a:p>
          </p:txBody>
        </p:sp>
        <p:sp>
          <p:nvSpPr>
            <p:cNvPr id="21" name="화살표: 위쪽 20">
              <a:extLst>
                <a:ext uri="{FF2B5EF4-FFF2-40B4-BE49-F238E27FC236}">
                  <a16:creationId xmlns:a16="http://schemas.microsoft.com/office/drawing/2014/main" id="{2DEFF2D8-483E-4C55-9066-FFB3296017B4}"/>
                </a:ext>
              </a:extLst>
            </p:cNvPr>
            <p:cNvSpPr/>
            <p:nvPr/>
          </p:nvSpPr>
          <p:spPr>
            <a:xfrm>
              <a:off x="11065001" y="4504735"/>
              <a:ext cx="474329" cy="478382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위쪽 25">
              <a:extLst>
                <a:ext uri="{FF2B5EF4-FFF2-40B4-BE49-F238E27FC236}">
                  <a16:creationId xmlns:a16="http://schemas.microsoft.com/office/drawing/2014/main" id="{FFC9A6DC-8A1E-49DD-851D-C1E0946A7E1B}"/>
                </a:ext>
              </a:extLst>
            </p:cNvPr>
            <p:cNvSpPr/>
            <p:nvPr/>
          </p:nvSpPr>
          <p:spPr>
            <a:xfrm rot="10800000">
              <a:off x="10039245" y="3032229"/>
              <a:ext cx="478381" cy="1419309"/>
            </a:xfrm>
            <a:prstGeom prst="upArrow">
              <a:avLst>
                <a:gd name="adj1" fmla="val 27969"/>
                <a:gd name="adj2" fmla="val 4055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B6ED81-06A4-48C0-BC1B-68DEC4A7E4A2}"/>
              </a:ext>
            </a:extLst>
          </p:cNvPr>
          <p:cNvSpPr txBox="1"/>
          <p:nvPr/>
        </p:nvSpPr>
        <p:spPr>
          <a:xfrm>
            <a:off x="10415579" y="3417250"/>
            <a:ext cx="73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BUT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2" name="Picture 2" descr="Suspects, Criminals, People, Caught, Police, Crime, Law">
            <a:extLst>
              <a:ext uri="{FF2B5EF4-FFF2-40B4-BE49-F238E27FC236}">
                <a16:creationId xmlns:a16="http://schemas.microsoft.com/office/drawing/2014/main" id="{F4E38ACF-C0FE-4435-B8EB-D9614C44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08" y="1340181"/>
            <a:ext cx="7343751" cy="46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EB05164-D7A9-447F-80F5-C07CF906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58" y="1901920"/>
            <a:ext cx="5988274" cy="398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12" name="그룹 11"/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08481" y="700216"/>
                <a:ext cx="3349120" cy="352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동기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및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배경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4" name="Picture 2" descr="동기 무료 아이콘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333" y="2189215"/>
              <a:ext cx="976351" cy="976351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2FA511-E42C-499E-9EE7-83963C745942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68BB79-C0EB-48E1-9B32-79B4CDDD49FF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DABA65-BE25-4DA3-9520-137229A0B414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4CCC98-666D-43B2-AFAB-0CDEE765FA9D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EF06F3-7637-486A-A71C-9FC8AE6AE2A1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56222C-29B5-4377-81D9-B485439236A3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3F6891-A21A-4B78-98BA-F26C1B4FA2A8}"/>
              </a:ext>
            </a:extLst>
          </p:cNvPr>
          <p:cNvSpPr txBox="1"/>
          <p:nvPr/>
        </p:nvSpPr>
        <p:spPr>
          <a:xfrm>
            <a:off x="4874004" y="1511665"/>
            <a:ext cx="179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양진체 " panose="02020503000000000000" pitchFamily="18" charset="-127"/>
                <a:ea typeface="양진체 " panose="02020503000000000000" pitchFamily="18" charset="-127"/>
              </a:rPr>
              <a:t>&lt;</a:t>
            </a:r>
            <a:r>
              <a:rPr lang="ko-KR" altLang="en-US" sz="2400" dirty="0">
                <a:latin typeface="양진체 " panose="02020503000000000000" pitchFamily="18" charset="-127"/>
                <a:ea typeface="양진체 " panose="02020503000000000000" pitchFamily="18" charset="-127"/>
              </a:rPr>
              <a:t>실제 사례</a:t>
            </a:r>
            <a:r>
              <a:rPr lang="en-US" altLang="ko-KR" sz="2400" dirty="0">
                <a:latin typeface="양진체 " panose="02020503000000000000" pitchFamily="18" charset="-127"/>
                <a:ea typeface="양진체 " panose="02020503000000000000" pitchFamily="18" charset="-127"/>
              </a:rPr>
              <a:t>&gt;</a:t>
            </a:r>
            <a:endParaRPr lang="ko-KR" altLang="en-US" sz="24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360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484ABA-A90A-4ED2-9CF2-3B9F03E6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42" y="1485057"/>
            <a:ext cx="6085400" cy="432661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" name="그룹 1"/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전체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구성도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98" name="Picture 2" descr="구성 무료 아이콘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153" y="1128376"/>
              <a:ext cx="862201" cy="862201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0D707F-3450-410F-8918-E2B3EE8EB53D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EE8B902-4219-466D-9EE1-B5654ADBFDC6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595E53-53D0-42B0-A777-981E96C8B2E2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84F3E0-49AF-4E55-A2F0-E4BDCC53F280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97861A-55B4-4CDE-8E5E-0D55B90ED46C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4A19B-944E-435A-9114-6AC5AF5331CD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03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9B51F8-C5E5-4A6A-98A0-78D10D27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72" y="1493976"/>
            <a:ext cx="4987924" cy="354632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BB4602-CF95-46C7-8079-91BD509FAD6D}"/>
              </a:ext>
            </a:extLst>
          </p:cNvPr>
          <p:cNvGrpSpPr/>
          <p:nvPr/>
        </p:nvGrpSpPr>
        <p:grpSpPr>
          <a:xfrm>
            <a:off x="7351459" y="4037564"/>
            <a:ext cx="2215096" cy="980368"/>
            <a:chOff x="7351459" y="4037564"/>
            <a:chExt cx="2215096" cy="98036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B769354-58EB-4FCB-BEF3-0F9C24700F60}"/>
                </a:ext>
              </a:extLst>
            </p:cNvPr>
            <p:cNvSpPr/>
            <p:nvPr/>
          </p:nvSpPr>
          <p:spPr>
            <a:xfrm>
              <a:off x="7351459" y="4037564"/>
              <a:ext cx="1499616" cy="9803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E540538-9F64-4BAD-B680-7E23011BCE26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rot="16200000" flipH="1">
              <a:off x="8925701" y="3886896"/>
              <a:ext cx="346614" cy="935095"/>
            </a:xfrm>
            <a:prstGeom prst="bentConnector4">
              <a:avLst>
                <a:gd name="adj1" fmla="val -65952"/>
                <a:gd name="adj2" fmla="val 6174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1060F4-88A2-4D6B-8307-626780D8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681" y="3838264"/>
            <a:ext cx="1669852" cy="16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" name="그룹 1"/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2" name="Picture 2" descr="세부 무료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7704B5-32C8-4C6B-B70C-A7BE4FA0168F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E20323-4698-453E-9CAC-AAC18C96A59F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B89D9-7B20-4C86-97F3-ADF56686BC24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B45FA3-6769-424A-89E7-099E1F7A2411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23956A-B7E9-4F6B-87A7-823A877C2208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AC1A64-B5CD-437B-9BC0-A9AE266F1272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29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1060F4-88A2-4D6B-8307-626780D8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90" y="2413407"/>
            <a:ext cx="2817426" cy="281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8CD3B7-1658-42FA-8AA4-1B802A6E22CA}"/>
              </a:ext>
            </a:extLst>
          </p:cNvPr>
          <p:cNvSpPr txBox="1"/>
          <p:nvPr/>
        </p:nvSpPr>
        <p:spPr>
          <a:xfrm>
            <a:off x="7991021" y="2964564"/>
            <a:ext cx="3685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양진체 " panose="02020503000000000000" pitchFamily="18" charset="-127"/>
                <a:ea typeface="양진체 " panose="02020503000000000000" pitchFamily="18" charset="-127"/>
              </a:rPr>
              <a:t>리드 스위치 및 센서</a:t>
            </a:r>
            <a:endParaRPr lang="en-US" altLang="ko-KR" sz="24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문의 열고 닫음을 인식한다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열고 닫음의 정보를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8926" y="1115852"/>
            <a:ext cx="3349120" cy="23821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7440" dirty="0">
                <a:latin typeface="양진체 " panose="02020503000000000000" pitchFamily="18" charset="-127"/>
                <a:ea typeface="양진체 " panose="02020503000000000000" pitchFamily="18" charset="-127"/>
              </a:rPr>
              <a:t>세부</a:t>
            </a:r>
            <a:endParaRPr lang="en-US" altLang="ko-KR" sz="744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7440" dirty="0">
                <a:latin typeface="양진체 " panose="02020503000000000000" pitchFamily="18" charset="-127"/>
                <a:ea typeface="양진체 " panose="02020503000000000000" pitchFamily="18" charset="-127"/>
              </a:rPr>
              <a:t>설명</a:t>
            </a:r>
            <a:endParaRPr lang="en-US" altLang="ko-KR" sz="744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4369718" y="1320801"/>
            <a:ext cx="9236" cy="46551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세부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18" y="1714953"/>
            <a:ext cx="1183987" cy="1183987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38100" stA="2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68C7E9-A45A-473F-97CE-44CAD2E2566C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F002E2-BA41-4B48-8525-A9EDC6E432CF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C2420-6B50-4FA1-956F-DA14D888996D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755B09-F447-4FD0-B226-5AFE12B5D853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1748D-7AAC-4BA6-ABB4-6E6FFD4BD55D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75ACE-FEFE-4284-B10F-E0BD4BA741D9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822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82042E-DB2C-475E-96A8-EE1A07D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72" y="1493976"/>
            <a:ext cx="4987924" cy="3546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EA12F-63D0-4070-8B6E-18D52D993DA9}"/>
              </a:ext>
            </a:extLst>
          </p:cNvPr>
          <p:cNvGrpSpPr/>
          <p:nvPr/>
        </p:nvGrpSpPr>
        <p:grpSpPr>
          <a:xfrm>
            <a:off x="6866827" y="4059936"/>
            <a:ext cx="3045268" cy="980368"/>
            <a:chOff x="7351459" y="4037564"/>
            <a:chExt cx="6094981" cy="98036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D7CC94-E4C1-4BC4-99AB-A31EE6B6A624}"/>
                </a:ext>
              </a:extLst>
            </p:cNvPr>
            <p:cNvSpPr/>
            <p:nvPr/>
          </p:nvSpPr>
          <p:spPr>
            <a:xfrm>
              <a:off x="7351459" y="4037564"/>
              <a:ext cx="1499616" cy="9803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B50CEF-45C9-40A5-9248-A7FC1E802111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rot="16200000" flipH="1">
              <a:off x="10808984" y="2003612"/>
              <a:ext cx="459932" cy="4814981"/>
            </a:xfrm>
            <a:prstGeom prst="bentConnector4">
              <a:avLst>
                <a:gd name="adj1" fmla="val -49703"/>
                <a:gd name="adj2" fmla="val 5228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4CDCFA-E3EC-4801-B73C-62DC661E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096" y="3956017"/>
            <a:ext cx="1814901" cy="1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2" name="그룹 21"/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" descr="세부 무료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5518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861A23-8703-4FAA-AA88-29F2BDA2EFC7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B32417-742B-4F76-A1BC-7E91D9A03425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6AD5D1-52B0-4E0C-9660-2EE0BEB73A20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AB5096-3F97-4DFC-AA6C-CDE7F3674C18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011FBC-44A9-4E34-B572-CEAF4D17B28C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8C4BEC-7E54-4A49-A881-2F8726334C1A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258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CD3B7-1658-42FA-8AA4-1B802A6E22CA}"/>
              </a:ext>
            </a:extLst>
          </p:cNvPr>
          <p:cNvSpPr txBox="1"/>
          <p:nvPr/>
        </p:nvSpPr>
        <p:spPr>
          <a:xfrm>
            <a:off x="7991021" y="2964564"/>
            <a:ext cx="36850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양진체 " panose="02020503000000000000" pitchFamily="18" charset="-127"/>
                <a:ea typeface="양진체 " panose="02020503000000000000" pitchFamily="18" charset="-127"/>
              </a:rPr>
              <a:t>ESP 8226</a:t>
            </a:r>
          </a:p>
          <a:p>
            <a:endParaRPr lang="en-US" altLang="ko-KR" sz="3200" dirty="0">
              <a:latin typeface="Arial Black" panose="020B0A04020102020204" pitchFamily="34" charset="0"/>
            </a:endParaRPr>
          </a:p>
          <a:p>
            <a:r>
              <a:rPr lang="ko-KR" altLang="en-US" dirty="0">
                <a:latin typeface="Arial Black" panose="020B0A04020102020204" pitchFamily="34" charset="0"/>
              </a:rPr>
              <a:t>문의 열고 닫음의 정보를 </a:t>
            </a:r>
            <a:r>
              <a:rPr lang="en-US" altLang="ko-KR" dirty="0">
                <a:latin typeface="Arial Black" panose="020B0A04020102020204" pitchFamily="34" charset="0"/>
              </a:rPr>
              <a:t>Wifi</a:t>
            </a:r>
            <a:r>
              <a:rPr lang="ko-KR" altLang="en-US" dirty="0">
                <a:latin typeface="Arial Black" panose="020B0A04020102020204" pitchFamily="34" charset="0"/>
              </a:rPr>
              <a:t> 통해 </a:t>
            </a:r>
            <a:r>
              <a:rPr lang="en-US" altLang="ko-KR" dirty="0">
                <a:latin typeface="Arial Black" panose="020B0A04020102020204" pitchFamily="34" charset="0"/>
              </a:rPr>
              <a:t>Raspberry Pi</a:t>
            </a:r>
            <a:r>
              <a:rPr lang="ko-KR" altLang="en-US" dirty="0">
                <a:latin typeface="Arial Black" panose="020B0A04020102020204" pitchFamily="34" charset="0"/>
              </a:rPr>
              <a:t>에 전달한다</a:t>
            </a:r>
            <a:r>
              <a:rPr lang="en-US" altLang="ko-KR" dirty="0">
                <a:latin typeface="Arial Black" panose="020B0A04020102020204" pitchFamily="34" charset="0"/>
              </a:rPr>
              <a:t>.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3F5B71E-E788-4E65-8950-69E20563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745" y="2393533"/>
            <a:ext cx="2917634" cy="29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CCFC73-7F94-45F8-8D84-A62A481B1CBF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768C509-0FA1-45BE-88CC-446C04491053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D95190-F32D-427F-99E9-96E4BEC17937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65FBAD-62B0-4BDD-8D93-11CC884855A1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F9E7A9-2613-45CA-A707-606DBF596E9B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029E09-9EC7-48B7-A3E8-96C9C52A0D20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3B1117-8368-4BCE-9443-29A2EEE3EACF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714C05E-E738-450A-8876-2B93B022D07B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0482A2-BFCE-4A82-9415-C511BAFB0E11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6906620F-039A-4C79-8432-F4A4BBD161DE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" descr="세부 무료 아이콘">
              <a:extLst>
                <a:ext uri="{FF2B5EF4-FFF2-40B4-BE49-F238E27FC236}">
                  <a16:creationId xmlns:a16="http://schemas.microsoft.com/office/drawing/2014/main" id="{C3E2A198-8894-42B0-904C-815F723F5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39537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00626" y="1320801"/>
            <a:ext cx="7394632" cy="46551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13500000" scaled="1"/>
            <a:tileRect/>
          </a:gradFill>
          <a:ln w="3492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82042E-DB2C-475E-96A8-EE1A07DE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72" y="1493976"/>
            <a:ext cx="4987924" cy="35463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EA12F-63D0-4070-8B6E-18D52D993DA9}"/>
              </a:ext>
            </a:extLst>
          </p:cNvPr>
          <p:cNvGrpSpPr/>
          <p:nvPr/>
        </p:nvGrpSpPr>
        <p:grpSpPr>
          <a:xfrm>
            <a:off x="6385775" y="4224528"/>
            <a:ext cx="3045268" cy="724336"/>
            <a:chOff x="7080239" y="4202156"/>
            <a:chExt cx="6094981" cy="72433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D7CC94-E4C1-4BC4-99AB-A31EE6B6A624}"/>
                </a:ext>
              </a:extLst>
            </p:cNvPr>
            <p:cNvSpPr/>
            <p:nvPr/>
          </p:nvSpPr>
          <p:spPr>
            <a:xfrm>
              <a:off x="7080239" y="4202156"/>
              <a:ext cx="1499616" cy="7243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D4B50CEF-45C9-40A5-9248-A7FC1E802111}"/>
                </a:ext>
              </a:extLst>
            </p:cNvPr>
            <p:cNvCxnSpPr>
              <a:cxnSpLocks/>
              <a:stCxn id="20" idx="7"/>
            </p:cNvCxnSpPr>
            <p:nvPr/>
          </p:nvCxnSpPr>
          <p:spPr>
            <a:xfrm rot="16200000" flipH="1">
              <a:off x="10647032" y="2021441"/>
              <a:ext cx="241396" cy="4814980"/>
            </a:xfrm>
            <a:prstGeom prst="bentConnector4">
              <a:avLst>
                <a:gd name="adj1" fmla="val -94699"/>
                <a:gd name="adj2" fmla="val 5228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utoShape 4">
            <a:extLst>
              <a:ext uri="{FF2B5EF4-FFF2-40B4-BE49-F238E27FC236}">
                <a16:creationId xmlns:a16="http://schemas.microsoft.com/office/drawing/2014/main" id="{4B274FCE-1282-4DBF-B904-F18DDB3CC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2776" y="1255776"/>
            <a:ext cx="2325624" cy="2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247B60-373F-4A44-8C3F-B031F0BE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554" y="3703229"/>
            <a:ext cx="1927454" cy="192745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4A0357-9A89-4EC9-8DDE-2DD3E10264B9}"/>
              </a:ext>
            </a:extLst>
          </p:cNvPr>
          <p:cNvGrpSpPr/>
          <p:nvPr/>
        </p:nvGrpSpPr>
        <p:grpSpPr>
          <a:xfrm>
            <a:off x="292785" y="126394"/>
            <a:ext cx="11702473" cy="251132"/>
            <a:chOff x="277091" y="477376"/>
            <a:chExt cx="11702473" cy="2511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9BA8302-7A79-4AE7-B8A1-60579432F656}"/>
                </a:ext>
              </a:extLst>
            </p:cNvPr>
            <p:cNvSpPr/>
            <p:nvPr/>
          </p:nvSpPr>
          <p:spPr>
            <a:xfrm>
              <a:off x="277091" y="498764"/>
              <a:ext cx="11702473" cy="212436"/>
            </a:xfrm>
            <a:prstGeom prst="rect">
              <a:avLst/>
            </a:prstGeom>
            <a:no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B22499-3C08-4BAD-96EB-1EE0D5FA1813}"/>
                </a:ext>
              </a:extLst>
            </p:cNvPr>
            <p:cNvSpPr txBox="1"/>
            <p:nvPr/>
          </p:nvSpPr>
          <p:spPr>
            <a:xfrm>
              <a:off x="836351" y="482287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작성일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10.14  </a:t>
              </a:r>
              <a:endParaRPr lang="ko-KR" altLang="en-US" sz="1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7F66E1-AA16-4154-B221-97C73AABEE1C}"/>
                </a:ext>
              </a:extLst>
            </p:cNvPr>
            <p:cNvSpPr txBox="1"/>
            <p:nvPr/>
          </p:nvSpPr>
          <p:spPr>
            <a:xfrm>
              <a:off x="3001818" y="477503"/>
              <a:ext cx="31735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컴퓨터공학과                       방범알림시스템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5783E-911A-4554-9B82-96C8B4901353}"/>
                </a:ext>
              </a:extLst>
            </p:cNvPr>
            <p:cNvSpPr txBox="1"/>
            <p:nvPr/>
          </p:nvSpPr>
          <p:spPr>
            <a:xfrm>
              <a:off x="9550860" y="477376"/>
              <a:ext cx="2428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R -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고은준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윤규도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김기문</a:t>
              </a:r>
              <a:r>
                <a:rPr lang="en-US" altLang="ko-KR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김태호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0DFEBD-9080-4883-A532-DAB666C1CE47}"/>
                </a:ext>
              </a:extLst>
            </p:cNvPr>
            <p:cNvSpPr txBox="1"/>
            <p:nvPr/>
          </p:nvSpPr>
          <p:spPr>
            <a:xfrm>
              <a:off x="7227685" y="477376"/>
              <a:ext cx="101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창의공학설계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2FFA9F1-1375-4023-B941-65B8DEE98372}"/>
              </a:ext>
            </a:extLst>
          </p:cNvPr>
          <p:cNvGrpSpPr/>
          <p:nvPr/>
        </p:nvGrpSpPr>
        <p:grpSpPr>
          <a:xfrm>
            <a:off x="798926" y="1115852"/>
            <a:ext cx="3580028" cy="4860076"/>
            <a:chOff x="798926" y="1115852"/>
            <a:chExt cx="3580028" cy="48600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CA47F3F-B383-41AF-A37D-3ED950FA5BD2}"/>
                </a:ext>
              </a:extLst>
            </p:cNvPr>
            <p:cNvGrpSpPr/>
            <p:nvPr/>
          </p:nvGrpSpPr>
          <p:grpSpPr>
            <a:xfrm>
              <a:off x="798926" y="1115852"/>
              <a:ext cx="3580028" cy="4860076"/>
              <a:chOff x="308481" y="700216"/>
              <a:chExt cx="3580028" cy="4860076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6FE551F-3E5F-4C36-9350-DEDADCAE5B43}"/>
                  </a:ext>
                </a:extLst>
              </p:cNvPr>
              <p:cNvSpPr txBox="1"/>
              <p:nvPr/>
            </p:nvSpPr>
            <p:spPr>
              <a:xfrm>
                <a:off x="308481" y="700216"/>
                <a:ext cx="3349120" cy="238219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세부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  <a:p>
                <a:r>
                  <a:rPr lang="ko-KR" altLang="en-US" sz="7440" dirty="0">
                    <a:latin typeface="양진체 " panose="02020503000000000000" pitchFamily="18" charset="-127"/>
                    <a:ea typeface="양진체 " panose="02020503000000000000" pitchFamily="18" charset="-127"/>
                  </a:rPr>
                  <a:t>설명</a:t>
                </a:r>
                <a:endParaRPr lang="en-US" altLang="ko-KR" sz="7440" dirty="0">
                  <a:latin typeface="양진체 " panose="02020503000000000000" pitchFamily="18" charset="-127"/>
                  <a:ea typeface="양진체 " panose="02020503000000000000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2E2BA12-14A4-4261-996E-77BD35AB34C1}"/>
                  </a:ext>
                </a:extLst>
              </p:cNvPr>
              <p:cNvCxnSpPr/>
              <p:nvPr/>
            </p:nvCxnSpPr>
            <p:spPr>
              <a:xfrm>
                <a:off x="3879273" y="905165"/>
                <a:ext cx="9236" cy="46551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2" descr="세부 무료 아이콘">
              <a:extLst>
                <a:ext uri="{FF2B5EF4-FFF2-40B4-BE49-F238E27FC236}">
                  <a16:creationId xmlns:a16="http://schemas.microsoft.com/office/drawing/2014/main" id="{9671C028-D569-4AFC-8437-75175714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965" y="1714953"/>
              <a:ext cx="1183987" cy="1183987"/>
            </a:xfrm>
            <a:prstGeom prst="rect">
              <a:avLst/>
            </a:prstGeom>
            <a:no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  <a:reflection blurRad="38100" stA="20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181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374</Words>
  <Application>Microsoft Office PowerPoint</Application>
  <PresentationFormat>와이드스크린</PresentationFormat>
  <Paragraphs>142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휴먼모음T</vt:lpstr>
      <vt:lpstr>휴먼둥근헤드라인</vt:lpstr>
      <vt:lpstr>맑은 고딕</vt:lpstr>
      <vt:lpstr>Arial Black</vt:lpstr>
      <vt:lpstr>양진체 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PCU</dc:creator>
  <cp:lastModifiedBy>고나윤</cp:lastModifiedBy>
  <cp:revision>30</cp:revision>
  <dcterms:created xsi:type="dcterms:W3CDTF">2021-10-14T04:34:53Z</dcterms:created>
  <dcterms:modified xsi:type="dcterms:W3CDTF">2021-11-05T12:41:35Z</dcterms:modified>
</cp:coreProperties>
</file>